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196" autoAdjust="0"/>
  </p:normalViewPr>
  <p:slideViewPr>
    <p:cSldViewPr snapToGrid="0" snapToObjects="1">
      <p:cViewPr varScale="1">
        <p:scale>
          <a:sx n="74" d="100"/>
          <a:sy n="74" d="100"/>
        </p:scale>
        <p:origin x="101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40080" y="914400"/>
            <a:ext cx="5303520" cy="530352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14400" y="1280160"/>
            <a:ext cx="4935794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900" b="1">
                <a:solidFill>
                  <a:srgbClr val="5C3927"/>
                </a:solidFill>
              </a:defRPr>
            </a:pPr>
            <a:r>
              <a:rPr dirty="0"/>
              <a:t>SENZA RIMORSO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2629466"/>
            <a:ext cx="4480560" cy="868680"/>
          </a:xfrm>
          <a:prstGeom prst="roundRect">
            <a:avLst/>
          </a:prstGeom>
          <a:solidFill>
            <a:srgbClr val="F1E9E0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97280" y="2788920"/>
            <a:ext cx="402336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dirty="0"/>
              <a:t>Slogan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/>
              <a:t>“</a:t>
            </a:r>
            <a:r>
              <a:rPr dirty="0" err="1"/>
              <a:t>Goditi</a:t>
            </a:r>
            <a:r>
              <a:rPr dirty="0"/>
              <a:t> il dolce, </a:t>
            </a:r>
            <a:r>
              <a:rPr dirty="0" err="1"/>
              <a:t>dimentica</a:t>
            </a:r>
            <a:r>
              <a:rPr dirty="0"/>
              <a:t> il senso di </a:t>
            </a:r>
            <a:r>
              <a:rPr dirty="0" err="1"/>
              <a:t>colpa</a:t>
            </a:r>
            <a:r>
              <a:rPr dirty="0"/>
              <a:t>”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3840480"/>
            <a:ext cx="4480560" cy="914400"/>
          </a:xfrm>
          <a:prstGeom prst="roundRect">
            <a:avLst/>
          </a:prstGeom>
          <a:solidFill>
            <a:srgbClr val="F1E9E0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143000" y="3932486"/>
            <a:ext cx="402336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dirty="0"/>
              <a:t>Highlights</a:t>
            </a:r>
          </a:p>
          <a:p>
            <a:pPr>
              <a:defRPr sz="1000">
                <a:solidFill>
                  <a:srgbClr val="5C3927"/>
                </a:solidFill>
              </a:defRPr>
            </a:pPr>
            <a:r>
              <a:rPr dirty="0"/>
              <a:t>Campione: 32 </a:t>
            </a:r>
            <a:r>
              <a:rPr dirty="0" err="1"/>
              <a:t>rispondenti</a:t>
            </a:r>
            <a:endParaRPr dirty="0"/>
          </a:p>
          <a:p>
            <a:pPr>
              <a:defRPr sz="1000">
                <a:solidFill>
                  <a:srgbClr val="5C3927"/>
                </a:solidFill>
              </a:defRPr>
            </a:pPr>
            <a:r>
              <a:rPr dirty="0" err="1"/>
              <a:t>Età</a:t>
            </a:r>
            <a:r>
              <a:rPr dirty="0"/>
              <a:t> media: 26.16 anni</a:t>
            </a:r>
          </a:p>
          <a:p>
            <a:pPr>
              <a:defRPr sz="1000">
                <a:solidFill>
                  <a:srgbClr val="5C3927"/>
                </a:solidFill>
              </a:defRPr>
            </a:pPr>
            <a:r>
              <a:rPr dirty="0"/>
              <a:t>Prezzo medio </a:t>
            </a:r>
            <a:r>
              <a:rPr dirty="0" err="1"/>
              <a:t>accettato</a:t>
            </a:r>
            <a:r>
              <a:rPr dirty="0"/>
              <a:t>: € 3.47</a:t>
            </a:r>
          </a:p>
        </p:txBody>
      </p:sp>
      <p:pic>
        <p:nvPicPr>
          <p:cNvPr id="11" name="Picture 10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399032"/>
            <a:ext cx="3474720" cy="347472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2" name="Rounded Rectangle 11"/>
          <p:cNvSpPr/>
          <p:nvPr/>
        </p:nvSpPr>
        <p:spPr>
          <a:xfrm>
            <a:off x="6903719" y="4983480"/>
            <a:ext cx="4019919" cy="64008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132320" y="5148072"/>
            <a:ext cx="3474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50" b="1">
                <a:solidFill>
                  <a:srgbClr val="FFFFFF"/>
                </a:solidFill>
              </a:defRPr>
            </a:pPr>
            <a:r>
              <a:t>Brand concept: healthy indulgence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Importanza del gusto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Peso del gusto nella scelta del prodotto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gusto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416" y="1586067"/>
            <a:ext cx="5918544" cy="341860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6629400" y="1298448"/>
            <a:ext cx="5166360" cy="3094892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827520" y="1586067"/>
            <a:ext cx="46939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gusto è il </a:t>
            </a:r>
            <a:r>
              <a:rPr sz="2000" dirty="0" err="1"/>
              <a:t>fattore</a:t>
            </a:r>
            <a:r>
              <a:rPr sz="2000" dirty="0"/>
              <a:t> </a:t>
            </a:r>
            <a:r>
              <a:rPr sz="2000" dirty="0" err="1"/>
              <a:t>più</a:t>
            </a:r>
            <a:r>
              <a:rPr sz="2000" dirty="0"/>
              <a:t> forte </a:t>
            </a:r>
            <a:r>
              <a:rPr sz="2000" dirty="0" err="1"/>
              <a:t>nella</a:t>
            </a:r>
            <a:r>
              <a:rPr sz="2000" dirty="0"/>
              <a:t> </a:t>
            </a:r>
            <a:r>
              <a:rPr sz="2000" dirty="0" err="1"/>
              <a:t>decisione</a:t>
            </a:r>
            <a:r>
              <a:rPr sz="2000" dirty="0"/>
              <a:t> di </a:t>
            </a:r>
            <a:r>
              <a:rPr sz="2000" dirty="0" err="1"/>
              <a:t>acquisto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Un </a:t>
            </a:r>
            <a:r>
              <a:rPr sz="2000" dirty="0" err="1"/>
              <a:t>prodotto</a:t>
            </a:r>
            <a:r>
              <a:rPr sz="2000" dirty="0"/>
              <a:t> </a:t>
            </a:r>
            <a:r>
              <a:rPr sz="2000" dirty="0" err="1"/>
              <a:t>salutare</a:t>
            </a:r>
            <a:r>
              <a:rPr sz="2000" dirty="0"/>
              <a:t> ma poco </a:t>
            </a:r>
            <a:r>
              <a:rPr sz="2000" dirty="0" err="1"/>
              <a:t>appagante</a:t>
            </a:r>
            <a:r>
              <a:rPr sz="2000" dirty="0"/>
              <a:t> </a:t>
            </a:r>
            <a:r>
              <a:rPr sz="2000" dirty="0" err="1"/>
              <a:t>avrebbe</a:t>
            </a:r>
            <a:r>
              <a:rPr sz="2000" dirty="0"/>
              <a:t> basso </a:t>
            </a:r>
            <a:r>
              <a:rPr sz="2000" dirty="0" err="1"/>
              <a:t>potenziale</a:t>
            </a:r>
            <a:r>
              <a:rPr sz="2000" dirty="0"/>
              <a:t> di </a:t>
            </a:r>
            <a:r>
              <a:rPr sz="2000" dirty="0" err="1"/>
              <a:t>riacquisto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brand </a:t>
            </a:r>
            <a:r>
              <a:rPr sz="2000" dirty="0" err="1"/>
              <a:t>deve</a:t>
            </a:r>
            <a:r>
              <a:rPr sz="2000" dirty="0"/>
              <a:t> </a:t>
            </a:r>
            <a:r>
              <a:rPr sz="2000" dirty="0" err="1"/>
              <a:t>quindi</a:t>
            </a:r>
            <a:r>
              <a:rPr sz="2000" dirty="0"/>
              <a:t> </a:t>
            </a:r>
            <a:r>
              <a:rPr sz="2000" dirty="0" err="1"/>
              <a:t>investire</a:t>
            </a:r>
            <a:r>
              <a:rPr sz="2000" dirty="0"/>
              <a:t> molto </a:t>
            </a:r>
            <a:r>
              <a:rPr sz="2000" dirty="0" err="1"/>
              <a:t>su</a:t>
            </a:r>
            <a:r>
              <a:rPr sz="2000" dirty="0"/>
              <a:t> </a:t>
            </a:r>
            <a:r>
              <a:rPr sz="2000" dirty="0" err="1"/>
              <a:t>ricetta</a:t>
            </a:r>
            <a:r>
              <a:rPr sz="2000" dirty="0"/>
              <a:t>, texture e </a:t>
            </a:r>
            <a:r>
              <a:rPr sz="2000" dirty="0" err="1"/>
              <a:t>soddisfazione</a:t>
            </a:r>
            <a:r>
              <a:rPr sz="2000" dirty="0"/>
              <a:t> </a:t>
            </a:r>
            <a:r>
              <a:rPr sz="2000" dirty="0" err="1"/>
              <a:t>sensoriale</a:t>
            </a:r>
            <a:r>
              <a:rPr sz="2000" dirty="0"/>
              <a:t>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Importanza della salute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Peso della componente salutistica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salute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600200"/>
            <a:ext cx="5120640" cy="295773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9" name="Rounded Rectangle 8"/>
          <p:cNvSpPr/>
          <p:nvPr/>
        </p:nvSpPr>
        <p:spPr>
          <a:xfrm>
            <a:off x="6446520" y="1912013"/>
            <a:ext cx="5004262" cy="3181195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87589" y="2120949"/>
            <a:ext cx="469392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La salute è un driver forte e </a:t>
            </a:r>
            <a:r>
              <a:rPr sz="2000" dirty="0" err="1"/>
              <a:t>complementare</a:t>
            </a:r>
            <a:r>
              <a:rPr sz="2000" dirty="0"/>
              <a:t> al gusto.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consumatore</a:t>
            </a:r>
            <a:r>
              <a:rPr sz="2000" dirty="0"/>
              <a:t> </a:t>
            </a:r>
            <a:r>
              <a:rPr sz="2000" dirty="0" err="1"/>
              <a:t>cerca</a:t>
            </a:r>
            <a:r>
              <a:rPr sz="2000" dirty="0"/>
              <a:t> un </a:t>
            </a:r>
            <a:r>
              <a:rPr sz="2000" dirty="0" err="1"/>
              <a:t>prodotto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non </a:t>
            </a:r>
            <a:r>
              <a:rPr sz="2000" dirty="0" err="1"/>
              <a:t>entri</a:t>
            </a:r>
            <a:r>
              <a:rPr sz="2000" dirty="0"/>
              <a:t> in </a:t>
            </a:r>
            <a:r>
              <a:rPr sz="2000" dirty="0" err="1"/>
              <a:t>conflitto</a:t>
            </a:r>
            <a:r>
              <a:rPr sz="2000" dirty="0"/>
              <a:t> con </a:t>
            </a:r>
            <a:r>
              <a:rPr sz="2000" dirty="0" err="1"/>
              <a:t>i</a:t>
            </a:r>
            <a:r>
              <a:rPr sz="2000" dirty="0"/>
              <a:t> </a:t>
            </a:r>
            <a:r>
              <a:rPr sz="2000" dirty="0" err="1"/>
              <a:t>propri</a:t>
            </a:r>
            <a:r>
              <a:rPr sz="2000" dirty="0"/>
              <a:t> </a:t>
            </a:r>
            <a:r>
              <a:rPr sz="2000" dirty="0" err="1"/>
              <a:t>obiettivi</a:t>
            </a:r>
            <a:r>
              <a:rPr sz="2000" dirty="0"/>
              <a:t> di </a:t>
            </a:r>
            <a:r>
              <a:rPr sz="2000" dirty="0" err="1"/>
              <a:t>benessere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Claim come ‘</a:t>
            </a:r>
            <a:r>
              <a:rPr sz="2000" dirty="0" err="1"/>
              <a:t>proteico</a:t>
            </a:r>
            <a:r>
              <a:rPr sz="2000" dirty="0"/>
              <a:t>’ e ‘senza </a:t>
            </a:r>
            <a:r>
              <a:rPr sz="2000" dirty="0" err="1"/>
              <a:t>zuccheri</a:t>
            </a:r>
            <a:r>
              <a:rPr sz="2000" dirty="0"/>
              <a:t> </a:t>
            </a:r>
            <a:r>
              <a:rPr sz="2000" dirty="0" err="1"/>
              <a:t>aggiunti</a:t>
            </a:r>
            <a:r>
              <a:rPr sz="2000" dirty="0"/>
              <a:t>’ </a:t>
            </a:r>
            <a:r>
              <a:rPr sz="2000" dirty="0" err="1"/>
              <a:t>risultano</a:t>
            </a:r>
            <a:r>
              <a:rPr sz="2000" dirty="0"/>
              <a:t> molto </a:t>
            </a:r>
            <a:r>
              <a:rPr sz="2000" dirty="0" err="1"/>
              <a:t>coerenti</a:t>
            </a:r>
            <a:r>
              <a:rPr sz="2000" dirty="0"/>
              <a:t>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Preferenze di prodotto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Prodotto con maggiore attrattività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prodotti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600200"/>
            <a:ext cx="5120640" cy="29577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Rounded Rectangle 8"/>
          <p:cNvSpPr/>
          <p:nvPr/>
        </p:nvSpPr>
        <p:spPr>
          <a:xfrm>
            <a:off x="6400800" y="1325879"/>
            <a:ext cx="5600700" cy="2529147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583680" y="1600200"/>
            <a:ext cx="5417820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prodotto</a:t>
            </a:r>
            <a:r>
              <a:rPr sz="2000" dirty="0"/>
              <a:t> </a:t>
            </a:r>
            <a:r>
              <a:rPr sz="2000" dirty="0" err="1"/>
              <a:t>preferito</a:t>
            </a:r>
            <a:r>
              <a:rPr sz="2000" dirty="0"/>
              <a:t> è: 3 (40.6%).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cookie è </a:t>
            </a:r>
            <a:r>
              <a:rPr sz="2000" dirty="0" err="1"/>
              <a:t>immediato</a:t>
            </a:r>
            <a:r>
              <a:rPr sz="2000" dirty="0"/>
              <a:t>, </a:t>
            </a:r>
            <a:r>
              <a:rPr sz="2000" dirty="0" err="1"/>
              <a:t>familiare</a:t>
            </a:r>
            <a:r>
              <a:rPr sz="2000" dirty="0"/>
              <a:t> e </a:t>
            </a:r>
            <a:r>
              <a:rPr sz="2000" dirty="0" err="1"/>
              <a:t>adatto</a:t>
            </a:r>
            <a:r>
              <a:rPr sz="2000" dirty="0"/>
              <a:t> a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momenti</a:t>
            </a:r>
            <a:r>
              <a:rPr sz="2000" dirty="0"/>
              <a:t> di </a:t>
            </a:r>
            <a:r>
              <a:rPr sz="2000" dirty="0" err="1"/>
              <a:t>consumo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 err="1"/>
              <a:t>Rappresenta</a:t>
            </a:r>
            <a:r>
              <a:rPr sz="2000" dirty="0"/>
              <a:t> il </a:t>
            </a:r>
            <a:r>
              <a:rPr sz="2000" dirty="0" err="1"/>
              <a:t>miglior</a:t>
            </a:r>
            <a:r>
              <a:rPr sz="2000" dirty="0"/>
              <a:t> entry product per il </a:t>
            </a:r>
            <a:r>
              <a:rPr sz="2000" dirty="0" err="1"/>
              <a:t>lancio</a:t>
            </a:r>
            <a:r>
              <a:rPr sz="2000" dirty="0"/>
              <a:t> del brand.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295734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rPr dirty="0" err="1"/>
              <a:t>Disponibilità</a:t>
            </a:r>
            <a:r>
              <a:rPr dirty="0"/>
              <a:t> a </a:t>
            </a:r>
            <a:r>
              <a:rPr dirty="0" err="1"/>
              <a:t>pagare</a:t>
            </a:r>
            <a:endParaRPr dirty="0"/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9920" y="434340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prezzo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600200"/>
            <a:ext cx="5120640" cy="29612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6400799" y="1325880"/>
            <a:ext cx="5569527" cy="2747356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29400" y="1627632"/>
            <a:ext cx="49834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prezzo</a:t>
            </a:r>
            <a:r>
              <a:rPr sz="2000" dirty="0"/>
              <a:t> medio </a:t>
            </a:r>
            <a:r>
              <a:rPr sz="2000" dirty="0" err="1"/>
              <a:t>accettato</a:t>
            </a:r>
            <a:r>
              <a:rPr sz="2000" dirty="0"/>
              <a:t> è € 3.47; la </a:t>
            </a:r>
            <a:r>
              <a:rPr sz="2000" dirty="0" err="1"/>
              <a:t>mediana</a:t>
            </a:r>
            <a:r>
              <a:rPr sz="2000" dirty="0"/>
              <a:t> è € 3.0.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La </a:t>
            </a:r>
            <a:r>
              <a:rPr sz="2000" dirty="0" err="1"/>
              <a:t>soglia</a:t>
            </a:r>
            <a:r>
              <a:rPr sz="2000" dirty="0"/>
              <a:t> </a:t>
            </a:r>
            <a:r>
              <a:rPr sz="2000" dirty="0" err="1"/>
              <a:t>ideale</a:t>
            </a:r>
            <a:r>
              <a:rPr sz="2000" dirty="0"/>
              <a:t>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colloca</a:t>
            </a:r>
            <a:r>
              <a:rPr sz="2000" dirty="0"/>
              <a:t> </a:t>
            </a:r>
            <a:r>
              <a:rPr sz="2000" dirty="0" err="1"/>
              <a:t>intorno</a:t>
            </a:r>
            <a:r>
              <a:rPr sz="2000" dirty="0"/>
              <a:t> ai 3 euro, con fascia </a:t>
            </a:r>
            <a:r>
              <a:rPr sz="2000" dirty="0" err="1"/>
              <a:t>consigliata</a:t>
            </a:r>
            <a:r>
              <a:rPr sz="2000" dirty="0"/>
              <a:t> 2,99–3,49 €.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valore</a:t>
            </a:r>
            <a:r>
              <a:rPr sz="2000" dirty="0"/>
              <a:t> </a:t>
            </a:r>
            <a:r>
              <a:rPr sz="2000" dirty="0" err="1"/>
              <a:t>percepito</a:t>
            </a:r>
            <a:r>
              <a:rPr sz="2000" dirty="0"/>
              <a:t> </a:t>
            </a:r>
            <a:r>
              <a:rPr sz="2000" dirty="0" err="1"/>
              <a:t>va</a:t>
            </a:r>
            <a:r>
              <a:rPr sz="2000" dirty="0"/>
              <a:t> </a:t>
            </a:r>
            <a:r>
              <a:rPr sz="2000" dirty="0" err="1"/>
              <a:t>supportato</a:t>
            </a:r>
            <a:r>
              <a:rPr sz="2000" dirty="0"/>
              <a:t> da branding, packaging e </a:t>
            </a:r>
            <a:r>
              <a:rPr sz="2000" dirty="0" err="1"/>
              <a:t>qualità</a:t>
            </a:r>
            <a:r>
              <a:rPr sz="2000" dirty="0"/>
              <a:t> </a:t>
            </a:r>
            <a:r>
              <a:rPr sz="2000" dirty="0" err="1"/>
              <a:t>percepita</a:t>
            </a:r>
            <a:r>
              <a:rPr sz="20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91B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Caratteristiche di prodotto più rilevanti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Attributi da valorizzare nella proposta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ounded Rectangle 6"/>
          <p:cNvSpPr/>
          <p:nvPr/>
        </p:nvSpPr>
        <p:spPr>
          <a:xfrm>
            <a:off x="73152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4124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 err="1"/>
              <a:t>Proteico</a:t>
            </a:r>
            <a:endParaRPr dirty="0"/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3.39/5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92608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03580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Senza </a:t>
            </a:r>
            <a:r>
              <a:rPr dirty="0" err="1"/>
              <a:t>zuccheri</a:t>
            </a:r>
            <a:endParaRPr dirty="0"/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3.42/5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2064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23036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Low fat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3.26/5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424927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Low carb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3.18/5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474802" y="3017520"/>
            <a:ext cx="9242089" cy="242316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732788" y="3224814"/>
            <a:ext cx="836676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 err="1"/>
              <a:t>Interpretazione</a:t>
            </a:r>
            <a:r>
              <a:rPr sz="1600" dirty="0"/>
              <a:t> </a:t>
            </a:r>
            <a:r>
              <a:rPr sz="1600" dirty="0" err="1"/>
              <a:t>complessiva</a:t>
            </a:r>
            <a:endParaRPr sz="16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 err="1"/>
              <a:t>Gli</a:t>
            </a:r>
            <a:r>
              <a:rPr sz="1600" dirty="0"/>
              <a:t> </a:t>
            </a:r>
            <a:r>
              <a:rPr sz="1600" dirty="0" err="1"/>
              <a:t>attributi</a:t>
            </a:r>
            <a:r>
              <a:rPr sz="1600" dirty="0"/>
              <a:t> </a:t>
            </a:r>
            <a:r>
              <a:rPr sz="1600" dirty="0" err="1"/>
              <a:t>più</a:t>
            </a:r>
            <a:r>
              <a:rPr sz="1600" dirty="0"/>
              <a:t> </a:t>
            </a:r>
            <a:r>
              <a:rPr sz="1600" dirty="0" err="1"/>
              <a:t>coerenti</a:t>
            </a:r>
            <a:r>
              <a:rPr sz="1600" dirty="0"/>
              <a:t> con il target </a:t>
            </a:r>
            <a:r>
              <a:rPr sz="1600" dirty="0" err="1"/>
              <a:t>sono</a:t>
            </a:r>
            <a:r>
              <a:rPr sz="1600" dirty="0"/>
              <a:t> </a:t>
            </a:r>
            <a:r>
              <a:rPr sz="1600" dirty="0" err="1"/>
              <a:t>quelli</a:t>
            </a:r>
            <a:r>
              <a:rPr sz="1600" dirty="0"/>
              <a:t> </a:t>
            </a:r>
            <a:r>
              <a:rPr sz="1600" dirty="0" err="1"/>
              <a:t>legati</a:t>
            </a:r>
            <a:r>
              <a:rPr sz="1600" dirty="0"/>
              <a:t> </a:t>
            </a:r>
            <a:r>
              <a:rPr sz="1600" dirty="0" err="1"/>
              <a:t>all’apporto</a:t>
            </a:r>
            <a:r>
              <a:rPr sz="1600" dirty="0"/>
              <a:t> </a:t>
            </a:r>
            <a:r>
              <a:rPr sz="1600" dirty="0" err="1"/>
              <a:t>proteico</a:t>
            </a:r>
            <a:r>
              <a:rPr sz="1600" dirty="0"/>
              <a:t> e al </a:t>
            </a:r>
            <a:r>
              <a:rPr sz="1600" dirty="0" err="1"/>
              <a:t>contenuto</a:t>
            </a:r>
            <a:r>
              <a:rPr sz="1600" dirty="0"/>
              <a:t> di </a:t>
            </a:r>
            <a:r>
              <a:rPr sz="1600" dirty="0" err="1"/>
              <a:t>zuccheri</a:t>
            </a:r>
            <a:r>
              <a:rPr sz="16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/>
              <a:t>Low fat e low carb </a:t>
            </a:r>
            <a:r>
              <a:rPr sz="1600" dirty="0" err="1"/>
              <a:t>possono</a:t>
            </a:r>
            <a:r>
              <a:rPr sz="1600" dirty="0"/>
              <a:t> </a:t>
            </a:r>
            <a:r>
              <a:rPr sz="1600" dirty="0" err="1"/>
              <a:t>essere</a:t>
            </a:r>
            <a:r>
              <a:rPr sz="1600" dirty="0"/>
              <a:t> </a:t>
            </a:r>
            <a:r>
              <a:rPr sz="1600" dirty="0" err="1"/>
              <a:t>utili</a:t>
            </a:r>
            <a:r>
              <a:rPr sz="1600" dirty="0"/>
              <a:t>, ma come </a:t>
            </a:r>
            <a:r>
              <a:rPr sz="1600" dirty="0" err="1"/>
              <a:t>messaggi</a:t>
            </a:r>
            <a:r>
              <a:rPr sz="1600" dirty="0"/>
              <a:t> di </a:t>
            </a:r>
            <a:r>
              <a:rPr sz="1600" dirty="0" err="1"/>
              <a:t>supporto</a:t>
            </a:r>
            <a:r>
              <a:rPr sz="1600" dirty="0"/>
              <a:t> e non come focus </a:t>
            </a:r>
            <a:r>
              <a:rPr sz="1600" dirty="0" err="1"/>
              <a:t>principale</a:t>
            </a:r>
            <a:r>
              <a:rPr sz="16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/>
              <a:t>La </a:t>
            </a:r>
            <a:r>
              <a:rPr sz="1600" dirty="0" err="1"/>
              <a:t>proposta</a:t>
            </a:r>
            <a:r>
              <a:rPr sz="1600" dirty="0"/>
              <a:t> </a:t>
            </a:r>
            <a:r>
              <a:rPr sz="1600" dirty="0" err="1"/>
              <a:t>ideale</a:t>
            </a:r>
            <a:r>
              <a:rPr sz="1600" dirty="0"/>
              <a:t> è: dolce </a:t>
            </a:r>
            <a:r>
              <a:rPr sz="1600" dirty="0" err="1"/>
              <a:t>goloso</a:t>
            </a:r>
            <a:r>
              <a:rPr sz="1600" dirty="0"/>
              <a:t>, </a:t>
            </a:r>
            <a:r>
              <a:rPr sz="1600" dirty="0" err="1"/>
              <a:t>proteico</a:t>
            </a:r>
            <a:r>
              <a:rPr sz="1600" dirty="0"/>
              <a:t>, </a:t>
            </a:r>
            <a:r>
              <a:rPr sz="1600" dirty="0" err="1"/>
              <a:t>equilibrato</a:t>
            </a:r>
            <a:r>
              <a:rPr sz="1600" dirty="0"/>
              <a:t> e senza </a:t>
            </a:r>
            <a:r>
              <a:rPr sz="1600" dirty="0" err="1"/>
              <a:t>eccessi</a:t>
            </a:r>
            <a:r>
              <a:rPr sz="16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Raccomandazioni strategiche finali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Traduzione dei risultati in decisioni di marketing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ounded Rectangle 6"/>
          <p:cNvSpPr/>
          <p:nvPr/>
        </p:nvSpPr>
        <p:spPr>
          <a:xfrm>
            <a:off x="731520" y="1417320"/>
            <a:ext cx="2651760" cy="178308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68680" y="1527048"/>
            <a:ext cx="240546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 err="1"/>
              <a:t>Prodotto</a:t>
            </a:r>
            <a:endParaRPr sz="1600" dirty="0"/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 err="1"/>
              <a:t>Lanciare</a:t>
            </a:r>
            <a:r>
              <a:rPr sz="1600" dirty="0"/>
              <a:t> il cookie </a:t>
            </a:r>
            <a:r>
              <a:rPr sz="1600" dirty="0" err="1"/>
              <a:t>proteico</a:t>
            </a:r>
            <a:r>
              <a:rPr sz="1600" dirty="0"/>
              <a:t> come hero product.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/>
              <a:t>Curare gusto, texture e </a:t>
            </a:r>
            <a:r>
              <a:rPr sz="1600" dirty="0" err="1"/>
              <a:t>formato</a:t>
            </a:r>
            <a:r>
              <a:rPr sz="1600" dirty="0"/>
              <a:t> </a:t>
            </a:r>
            <a:r>
              <a:rPr sz="1600" dirty="0" err="1"/>
              <a:t>monoporzione</a:t>
            </a:r>
            <a:r>
              <a:rPr sz="1600" dirty="0"/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49039" y="1417320"/>
            <a:ext cx="2651760" cy="178308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886201" y="1527048"/>
            <a:ext cx="23317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/>
              <a:t>Prezzo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/>
              <a:t>Fascia </a:t>
            </a:r>
            <a:r>
              <a:rPr sz="1600" dirty="0" err="1"/>
              <a:t>consigliata</a:t>
            </a:r>
            <a:r>
              <a:rPr sz="1600" dirty="0"/>
              <a:t>: 2,99–3,49 €.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 err="1"/>
              <a:t>Posizionamento</a:t>
            </a:r>
            <a:r>
              <a:rPr sz="1600" dirty="0"/>
              <a:t> premium ma </a:t>
            </a:r>
            <a:r>
              <a:rPr sz="1600" dirty="0" err="1"/>
              <a:t>accessibile</a:t>
            </a:r>
            <a:r>
              <a:rPr dirty="0"/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766560" y="1417320"/>
            <a:ext cx="2651760" cy="178308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903720" y="1527048"/>
            <a:ext cx="23317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/>
              <a:t>Target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 err="1"/>
              <a:t>Primario</a:t>
            </a:r>
            <a:r>
              <a:rPr sz="1600" dirty="0"/>
              <a:t>: </a:t>
            </a:r>
            <a:r>
              <a:rPr sz="1600" dirty="0" err="1"/>
              <a:t>giovani</a:t>
            </a:r>
            <a:r>
              <a:rPr sz="1600" dirty="0"/>
              <a:t> </a:t>
            </a:r>
            <a:r>
              <a:rPr sz="1600" dirty="0" err="1"/>
              <a:t>attivi</a:t>
            </a:r>
            <a:r>
              <a:rPr sz="1600" dirty="0"/>
              <a:t> e </a:t>
            </a:r>
            <a:r>
              <a:rPr sz="1600" dirty="0" err="1"/>
              <a:t>sportivi</a:t>
            </a:r>
            <a:r>
              <a:rPr sz="1600" dirty="0"/>
              <a:t>.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 err="1"/>
              <a:t>Secondario</a:t>
            </a:r>
            <a:r>
              <a:rPr sz="1600" dirty="0"/>
              <a:t>: chi </a:t>
            </a:r>
            <a:r>
              <a:rPr sz="1600" dirty="0" err="1"/>
              <a:t>cerca</a:t>
            </a:r>
            <a:r>
              <a:rPr sz="1600" dirty="0"/>
              <a:t> un dolce </a:t>
            </a:r>
            <a:r>
              <a:rPr sz="1600" dirty="0" err="1"/>
              <a:t>migliore</a:t>
            </a:r>
            <a:r>
              <a:rPr sz="1600" dirty="0"/>
              <a:t>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657600"/>
            <a:ext cx="2651760" cy="178308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868680" y="3767328"/>
            <a:ext cx="24054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 err="1"/>
              <a:t>Comunicazione</a:t>
            </a:r>
            <a:endParaRPr sz="1600" dirty="0"/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 err="1"/>
              <a:t>Messaggio</a:t>
            </a:r>
            <a:r>
              <a:rPr sz="1600" dirty="0"/>
              <a:t>: ‘Buono </a:t>
            </a:r>
            <a:r>
              <a:rPr sz="1600" dirty="0" err="1"/>
              <a:t>davvero</a:t>
            </a:r>
            <a:r>
              <a:rPr sz="1600" dirty="0"/>
              <a:t>, senza sensi di </a:t>
            </a:r>
            <a:r>
              <a:rPr sz="1600" dirty="0" err="1"/>
              <a:t>colpa</a:t>
            </a:r>
            <a:r>
              <a:rPr sz="1600" dirty="0"/>
              <a:t>’.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/>
              <a:t>Tone of voice caldo, semplice e </a:t>
            </a:r>
            <a:r>
              <a:rPr sz="1600" dirty="0" err="1"/>
              <a:t>positivo</a:t>
            </a:r>
            <a:r>
              <a:rPr dirty="0"/>
              <a:t>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749039" y="3657600"/>
            <a:ext cx="2651760" cy="178308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886200" y="3767328"/>
            <a:ext cx="23317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 err="1"/>
              <a:t>Occasioni</a:t>
            </a:r>
            <a:r>
              <a:rPr sz="1600" dirty="0"/>
              <a:t> </a:t>
            </a:r>
            <a:r>
              <a:rPr sz="1600" dirty="0" err="1"/>
              <a:t>d’uso</a:t>
            </a:r>
            <a:endParaRPr sz="1600" dirty="0"/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 err="1"/>
              <a:t>Focalizzare</a:t>
            </a:r>
            <a:r>
              <a:rPr sz="1600" dirty="0"/>
              <a:t> il dopo </a:t>
            </a:r>
            <a:r>
              <a:rPr sz="1600" dirty="0" err="1"/>
              <a:t>cena</a:t>
            </a:r>
            <a:r>
              <a:rPr sz="1600" dirty="0"/>
              <a:t> come </a:t>
            </a:r>
            <a:r>
              <a:rPr sz="1600" dirty="0" err="1"/>
              <a:t>consumo</a:t>
            </a:r>
            <a:r>
              <a:rPr sz="1600" dirty="0"/>
              <a:t> hero.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 err="1"/>
              <a:t>Valorizzare</a:t>
            </a:r>
            <a:r>
              <a:rPr sz="1600" dirty="0"/>
              <a:t> la </a:t>
            </a:r>
            <a:r>
              <a:rPr sz="1600" dirty="0" err="1"/>
              <a:t>colazione</a:t>
            </a:r>
            <a:r>
              <a:rPr sz="1600" dirty="0"/>
              <a:t> come </a:t>
            </a:r>
            <a:r>
              <a:rPr sz="1600" dirty="0" err="1"/>
              <a:t>occasione</a:t>
            </a:r>
            <a:r>
              <a:rPr sz="1600" dirty="0"/>
              <a:t> </a:t>
            </a:r>
            <a:r>
              <a:rPr sz="1600" dirty="0" err="1"/>
              <a:t>secondaria</a:t>
            </a:r>
            <a:r>
              <a:rPr sz="1600" dirty="0"/>
              <a:t>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766560" y="3657600"/>
            <a:ext cx="2651760" cy="178308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8" name="TextBox 17"/>
          <p:cNvSpPr txBox="1"/>
          <p:nvPr/>
        </p:nvSpPr>
        <p:spPr>
          <a:xfrm>
            <a:off x="6903721" y="3767328"/>
            <a:ext cx="23317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/>
              <a:t>Branding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 err="1"/>
              <a:t>Usare</a:t>
            </a:r>
            <a:r>
              <a:rPr sz="1600" dirty="0"/>
              <a:t> logo e naming come asset </a:t>
            </a:r>
            <a:r>
              <a:rPr sz="1600" dirty="0" err="1"/>
              <a:t>centrali</a:t>
            </a:r>
            <a:r>
              <a:rPr sz="1600" dirty="0"/>
              <a:t>.</a:t>
            </a:r>
          </a:p>
          <a:p>
            <a:pPr>
              <a:defRPr sz="1050">
                <a:solidFill>
                  <a:srgbClr val="5C3927"/>
                </a:solidFill>
              </a:defRPr>
            </a:pPr>
            <a:r>
              <a:rPr sz="1600" dirty="0"/>
              <a:t>Palette </a:t>
            </a:r>
            <a:r>
              <a:rPr sz="1600" dirty="0" err="1"/>
              <a:t>calda</a:t>
            </a:r>
            <a:r>
              <a:rPr sz="1600" dirty="0"/>
              <a:t>, </a:t>
            </a:r>
            <a:r>
              <a:rPr sz="1600" dirty="0" err="1"/>
              <a:t>rassicurante</a:t>
            </a:r>
            <a:r>
              <a:rPr sz="1600" dirty="0"/>
              <a:t> ed elegante.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91B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Conclusione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Perché il progetto ha potenziale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508760"/>
            <a:ext cx="6583680" cy="2697480"/>
          </a:xfrm>
          <a:prstGeom prst="roundRect">
            <a:avLst/>
          </a:prstGeom>
          <a:solidFill>
            <a:srgbClr val="F1E9E0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60120" y="1783080"/>
            <a:ext cx="61264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Messaggio</a:t>
            </a:r>
            <a:r>
              <a:rPr sz="2400" dirty="0"/>
              <a:t> finale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 err="1"/>
              <a:t>L’analisi</a:t>
            </a:r>
            <a:r>
              <a:rPr sz="2000" dirty="0"/>
              <a:t> </a:t>
            </a:r>
            <a:r>
              <a:rPr sz="2000" dirty="0" err="1"/>
              <a:t>conferma</a:t>
            </a:r>
            <a:r>
              <a:rPr sz="2000" dirty="0"/>
              <a:t> uno </a:t>
            </a:r>
            <a:r>
              <a:rPr sz="2000" dirty="0" err="1"/>
              <a:t>spazio</a:t>
            </a:r>
            <a:r>
              <a:rPr sz="2000" dirty="0"/>
              <a:t> </a:t>
            </a:r>
            <a:r>
              <a:rPr sz="2000" dirty="0" err="1"/>
              <a:t>credibile</a:t>
            </a:r>
            <a:r>
              <a:rPr sz="2000" dirty="0"/>
              <a:t> per un brand di </a:t>
            </a:r>
            <a:r>
              <a:rPr sz="2000" dirty="0" err="1"/>
              <a:t>dolci</a:t>
            </a:r>
            <a:r>
              <a:rPr sz="2000" dirty="0"/>
              <a:t> </a:t>
            </a:r>
            <a:r>
              <a:rPr sz="2000" dirty="0" err="1"/>
              <a:t>proteici</a:t>
            </a:r>
            <a:r>
              <a:rPr sz="2000" dirty="0"/>
              <a:t> </a:t>
            </a:r>
            <a:r>
              <a:rPr sz="2000" dirty="0" err="1"/>
              <a:t>percepiti</a:t>
            </a:r>
            <a:r>
              <a:rPr sz="2000" dirty="0"/>
              <a:t> come ‘senza </a:t>
            </a:r>
            <a:r>
              <a:rPr sz="2000" dirty="0" err="1"/>
              <a:t>rimorso</a:t>
            </a:r>
            <a:r>
              <a:rPr sz="2000" dirty="0"/>
              <a:t>’.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successo</a:t>
            </a:r>
            <a:r>
              <a:rPr sz="2000" dirty="0"/>
              <a:t> </a:t>
            </a:r>
            <a:r>
              <a:rPr sz="2000" dirty="0" err="1"/>
              <a:t>dipende</a:t>
            </a:r>
            <a:r>
              <a:rPr sz="2000" dirty="0"/>
              <a:t> </a:t>
            </a:r>
            <a:r>
              <a:rPr sz="2000" dirty="0" err="1"/>
              <a:t>dall’unione</a:t>
            </a:r>
            <a:r>
              <a:rPr sz="2000" dirty="0"/>
              <a:t> di </a:t>
            </a:r>
            <a:r>
              <a:rPr sz="2000" dirty="0" err="1"/>
              <a:t>tre</a:t>
            </a:r>
            <a:r>
              <a:rPr sz="2000" dirty="0"/>
              <a:t> </a:t>
            </a:r>
            <a:r>
              <a:rPr sz="2000" dirty="0" err="1"/>
              <a:t>elementi</a:t>
            </a:r>
            <a:r>
              <a:rPr sz="2000" dirty="0"/>
              <a:t>: gusto </a:t>
            </a:r>
            <a:r>
              <a:rPr sz="2000" dirty="0" err="1"/>
              <a:t>autentico</a:t>
            </a:r>
            <a:r>
              <a:rPr sz="2000" dirty="0"/>
              <a:t>, </a:t>
            </a:r>
            <a:r>
              <a:rPr sz="2000" dirty="0" err="1"/>
              <a:t>beneficio</a:t>
            </a:r>
            <a:r>
              <a:rPr sz="2000" dirty="0"/>
              <a:t> </a:t>
            </a:r>
            <a:r>
              <a:rPr sz="2000" dirty="0" err="1"/>
              <a:t>nutrizionale</a:t>
            </a:r>
            <a:r>
              <a:rPr sz="2000" dirty="0"/>
              <a:t> e </a:t>
            </a:r>
            <a:r>
              <a:rPr sz="2000" dirty="0" err="1"/>
              <a:t>prezzo</a:t>
            </a:r>
            <a:r>
              <a:rPr sz="2000" dirty="0"/>
              <a:t> </a:t>
            </a:r>
            <a:r>
              <a:rPr sz="2000" dirty="0" err="1"/>
              <a:t>accessibile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Senza Rimorso </a:t>
            </a:r>
            <a:r>
              <a:rPr sz="2000" dirty="0" err="1"/>
              <a:t>deve</a:t>
            </a:r>
            <a:r>
              <a:rPr sz="2000" dirty="0"/>
              <a:t> </a:t>
            </a:r>
            <a:r>
              <a:rPr sz="2000" dirty="0" err="1"/>
              <a:t>essere</a:t>
            </a:r>
            <a:r>
              <a:rPr sz="2000" dirty="0"/>
              <a:t> non solo fit, ma </a:t>
            </a:r>
            <a:r>
              <a:rPr sz="2000" dirty="0" err="1"/>
              <a:t>soprattutto</a:t>
            </a:r>
            <a:r>
              <a:rPr sz="2000" dirty="0"/>
              <a:t> </a:t>
            </a:r>
            <a:r>
              <a:rPr sz="2000" dirty="0" err="1"/>
              <a:t>desiderabile</a:t>
            </a:r>
            <a:r>
              <a:rPr sz="2000" dirty="0"/>
              <a:t>, </a:t>
            </a:r>
            <a:r>
              <a:rPr sz="2000" dirty="0" err="1"/>
              <a:t>rassicurante</a:t>
            </a:r>
            <a:r>
              <a:rPr sz="2000" dirty="0"/>
              <a:t> e </a:t>
            </a:r>
            <a:r>
              <a:rPr sz="2000" dirty="0" err="1"/>
              <a:t>gratificante</a:t>
            </a:r>
            <a:r>
              <a:rPr sz="2000" dirty="0"/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526280"/>
            <a:ext cx="6583680" cy="100584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60120" y="4773168"/>
            <a:ext cx="584839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000" dirty="0"/>
              <a:t>Claim </a:t>
            </a:r>
            <a:r>
              <a:rPr sz="2000" dirty="0" err="1"/>
              <a:t>conclusivo</a:t>
            </a:r>
            <a:endParaRPr sz="20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“</a:t>
            </a:r>
            <a:r>
              <a:rPr sz="2000" dirty="0" err="1"/>
              <a:t>Trasformare</a:t>
            </a:r>
            <a:r>
              <a:rPr sz="2000" dirty="0"/>
              <a:t> il senso di </a:t>
            </a:r>
            <a:r>
              <a:rPr sz="2000" dirty="0" err="1"/>
              <a:t>colpa</a:t>
            </a:r>
            <a:r>
              <a:rPr sz="2000" dirty="0"/>
              <a:t> in piacere </a:t>
            </a:r>
            <a:r>
              <a:rPr sz="2000" dirty="0" err="1"/>
              <a:t>consapevole</a:t>
            </a:r>
            <a:r>
              <a:rPr sz="2000" dirty="0"/>
              <a:t>.”</a:t>
            </a:r>
          </a:p>
        </p:txBody>
      </p:sp>
      <p:pic>
        <p:nvPicPr>
          <p:cNvPr id="11" name="Picture 10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320" y="1234440"/>
            <a:ext cx="2880360" cy="28803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91B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Sintesi esecutiva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I risultati principali dell’analisi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ounded Rectangle 6"/>
          <p:cNvSpPr/>
          <p:nvPr/>
        </p:nvSpPr>
        <p:spPr>
          <a:xfrm>
            <a:off x="73152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4124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Campione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32</a:t>
            </a:r>
          </a:p>
          <a:p>
            <a:pPr>
              <a:defRPr sz="800">
                <a:solidFill>
                  <a:srgbClr val="606060"/>
                </a:solidFill>
              </a:defRPr>
            </a:pPr>
            <a:r>
              <a:rPr dirty="0" err="1"/>
              <a:t>rispondenti</a:t>
            </a:r>
            <a:endParaRPr dirty="0"/>
          </a:p>
        </p:txBody>
      </p:sp>
      <p:sp>
        <p:nvSpPr>
          <p:cNvPr id="9" name="Rounded Rectangle 8"/>
          <p:cNvSpPr/>
          <p:nvPr/>
        </p:nvSpPr>
        <p:spPr>
          <a:xfrm>
            <a:off x="292608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03580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 err="1"/>
              <a:t>Età</a:t>
            </a:r>
            <a:r>
              <a:rPr dirty="0"/>
              <a:t> media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26.16</a:t>
            </a:r>
          </a:p>
          <a:p>
            <a:pPr>
              <a:defRPr sz="800">
                <a:solidFill>
                  <a:srgbClr val="606060"/>
                </a:solidFill>
              </a:defRPr>
            </a:pPr>
            <a:r>
              <a:rPr dirty="0"/>
              <a:t>anni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2064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2" name="TextBox 11"/>
          <p:cNvSpPr txBox="1"/>
          <p:nvPr/>
        </p:nvSpPr>
        <p:spPr>
          <a:xfrm>
            <a:off x="523036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Prezzo medio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€ 3.47</a:t>
            </a:r>
          </a:p>
          <a:p>
            <a:pPr>
              <a:defRPr sz="800">
                <a:solidFill>
                  <a:srgbClr val="606060"/>
                </a:solidFill>
              </a:defRPr>
            </a:pPr>
            <a:r>
              <a:rPr dirty="0"/>
              <a:t>muffin 110 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373112" y="1484179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Top </a:t>
            </a:r>
            <a:r>
              <a:rPr dirty="0" err="1"/>
              <a:t>prodotto</a:t>
            </a:r>
            <a:endParaRPr dirty="0"/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3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2971800"/>
            <a:ext cx="5303520" cy="233172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960120" y="3246120"/>
            <a:ext cx="4800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dirty="0" err="1"/>
              <a:t>Profilo</a:t>
            </a:r>
            <a:r>
              <a:rPr dirty="0"/>
              <a:t> del target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 err="1"/>
              <a:t>Età</a:t>
            </a:r>
            <a:r>
              <a:rPr dirty="0"/>
              <a:t> media 26.16 anni, con </a:t>
            </a:r>
            <a:r>
              <a:rPr dirty="0" err="1"/>
              <a:t>campione</a:t>
            </a:r>
            <a:r>
              <a:rPr dirty="0"/>
              <a:t> </a:t>
            </a:r>
            <a:r>
              <a:rPr dirty="0" err="1"/>
              <a:t>prevalentemente</a:t>
            </a:r>
            <a:r>
              <a:rPr dirty="0"/>
              <a:t> </a:t>
            </a:r>
            <a:r>
              <a:rPr dirty="0" err="1"/>
              <a:t>giovane</a:t>
            </a:r>
            <a:r>
              <a:rPr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 err="1"/>
              <a:t>Prevalenza</a:t>
            </a:r>
            <a:r>
              <a:rPr dirty="0"/>
              <a:t> </a:t>
            </a:r>
            <a:r>
              <a:rPr dirty="0" err="1"/>
              <a:t>maschile</a:t>
            </a:r>
            <a:r>
              <a:rPr dirty="0"/>
              <a:t>: 75.0%.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 err="1"/>
              <a:t>Studenti</a:t>
            </a:r>
            <a:r>
              <a:rPr dirty="0"/>
              <a:t>: 56.2% del </a:t>
            </a:r>
            <a:r>
              <a:rPr dirty="0" err="1"/>
              <a:t>campione</a:t>
            </a:r>
            <a:r>
              <a:rPr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/>
              <a:t>Target </a:t>
            </a:r>
            <a:r>
              <a:rPr dirty="0" err="1"/>
              <a:t>coerente</a:t>
            </a:r>
            <a:r>
              <a:rPr dirty="0"/>
              <a:t> con </a:t>
            </a:r>
            <a:r>
              <a:rPr dirty="0" err="1"/>
              <a:t>prodotti</a:t>
            </a:r>
            <a:r>
              <a:rPr dirty="0"/>
              <a:t> fit, </a:t>
            </a:r>
            <a:r>
              <a:rPr dirty="0" err="1"/>
              <a:t>pratici</a:t>
            </a:r>
            <a:r>
              <a:rPr dirty="0"/>
              <a:t> e </a:t>
            </a:r>
            <a:r>
              <a:rPr dirty="0" err="1"/>
              <a:t>percepiti</a:t>
            </a:r>
            <a:r>
              <a:rPr dirty="0"/>
              <a:t> come </a:t>
            </a:r>
            <a:r>
              <a:rPr dirty="0" err="1"/>
              <a:t>salutari</a:t>
            </a:r>
            <a:r>
              <a:rPr dirty="0"/>
              <a:t>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971800"/>
            <a:ext cx="5303520" cy="2331720"/>
          </a:xfrm>
          <a:prstGeom prst="roundRect">
            <a:avLst/>
          </a:prstGeom>
          <a:solidFill>
            <a:srgbClr val="F1E9E0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46520" y="3246120"/>
            <a:ext cx="4800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dirty="0"/>
              <a:t>Insight </a:t>
            </a:r>
            <a:r>
              <a:rPr dirty="0" err="1"/>
              <a:t>chiave</a:t>
            </a:r>
            <a:endParaRPr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 err="1"/>
              <a:t>Prodotto</a:t>
            </a:r>
            <a:r>
              <a:rPr dirty="0"/>
              <a:t> </a:t>
            </a:r>
            <a:r>
              <a:rPr dirty="0" err="1"/>
              <a:t>preferito</a:t>
            </a:r>
            <a:r>
              <a:rPr dirty="0"/>
              <a:t>: 3 (40.6%).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 err="1"/>
              <a:t>Momento</a:t>
            </a:r>
            <a:r>
              <a:rPr dirty="0"/>
              <a:t> </a:t>
            </a:r>
            <a:r>
              <a:rPr dirty="0" err="1"/>
              <a:t>principale</a:t>
            </a:r>
            <a:r>
              <a:rPr dirty="0"/>
              <a:t> di </a:t>
            </a:r>
            <a:r>
              <a:rPr dirty="0" err="1"/>
              <a:t>consumo</a:t>
            </a:r>
            <a:r>
              <a:rPr dirty="0"/>
              <a:t>: Dopo </a:t>
            </a:r>
            <a:r>
              <a:rPr dirty="0" err="1"/>
              <a:t>cena</a:t>
            </a:r>
            <a:r>
              <a:rPr dirty="0"/>
              <a:t> (25.0%).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/>
              <a:t>Il driver </a:t>
            </a:r>
            <a:r>
              <a:rPr dirty="0" err="1"/>
              <a:t>principale</a:t>
            </a:r>
            <a:r>
              <a:rPr dirty="0"/>
              <a:t> è </a:t>
            </a:r>
            <a:r>
              <a:rPr dirty="0" err="1"/>
              <a:t>l’equilibrio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gusto e salute.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/>
              <a:t>Il </a:t>
            </a:r>
            <a:r>
              <a:rPr dirty="0" err="1"/>
              <a:t>prezzo</a:t>
            </a:r>
            <a:r>
              <a:rPr dirty="0"/>
              <a:t> </a:t>
            </a:r>
            <a:r>
              <a:rPr dirty="0" err="1"/>
              <a:t>deve</a:t>
            </a:r>
            <a:r>
              <a:rPr dirty="0"/>
              <a:t> </a:t>
            </a:r>
            <a:r>
              <a:rPr dirty="0" err="1"/>
              <a:t>restare</a:t>
            </a:r>
            <a:r>
              <a:rPr dirty="0"/>
              <a:t> </a:t>
            </a:r>
            <a:r>
              <a:rPr dirty="0" err="1"/>
              <a:t>accessibile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rPr dirty="0" err="1"/>
              <a:t>Profilo</a:t>
            </a:r>
            <a:r>
              <a:rPr dirty="0"/>
              <a:t> del </a:t>
            </a:r>
            <a:r>
              <a:rPr dirty="0" err="1"/>
              <a:t>campione</a:t>
            </a:r>
            <a:endParaRPr dirty="0"/>
          </a:p>
          <a:p>
            <a:pPr>
              <a:defRPr sz="1050">
                <a:solidFill>
                  <a:srgbClr val="606060"/>
                </a:solidFill>
              </a:defRPr>
            </a:pPr>
            <a:r>
              <a:rPr dirty="0" err="1"/>
              <a:t>Descrizione</a:t>
            </a:r>
            <a:r>
              <a:rPr dirty="0"/>
              <a:t> </a:t>
            </a:r>
            <a:r>
              <a:rPr dirty="0" err="1"/>
              <a:t>statistica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rispondenti</a:t>
            </a:r>
            <a:endParaRPr dirty="0"/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ounded Rectangle 6"/>
          <p:cNvSpPr/>
          <p:nvPr/>
        </p:nvSpPr>
        <p:spPr>
          <a:xfrm>
            <a:off x="73152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4124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t>Età media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t>26.16</a:t>
            </a:r>
          </a:p>
          <a:p>
            <a:pPr>
              <a:defRPr sz="800">
                <a:solidFill>
                  <a:srgbClr val="606060"/>
                </a:solidFill>
              </a:defRPr>
            </a:pPr>
            <a:r>
              <a:t>anni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92608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03580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Mediana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22.0</a:t>
            </a:r>
          </a:p>
          <a:p>
            <a:pPr>
              <a:defRPr sz="800">
                <a:solidFill>
                  <a:srgbClr val="606060"/>
                </a:solidFill>
              </a:defRPr>
            </a:pPr>
            <a:r>
              <a:rPr dirty="0"/>
              <a:t>anni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2064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2" name="TextBox 11"/>
          <p:cNvSpPr txBox="1"/>
          <p:nvPr/>
        </p:nvSpPr>
        <p:spPr>
          <a:xfrm>
            <a:off x="523036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Range </a:t>
            </a:r>
            <a:r>
              <a:rPr dirty="0" err="1"/>
              <a:t>età</a:t>
            </a:r>
            <a:endParaRPr dirty="0"/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19-55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424927" y="155448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Maschi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75.0%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70561" y="2926080"/>
            <a:ext cx="5303520" cy="246888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960119" y="3200400"/>
            <a:ext cx="4929403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dirty="0" err="1"/>
              <a:t>Lettura</a:t>
            </a:r>
            <a:r>
              <a:rPr dirty="0"/>
              <a:t> marketing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/>
              <a:t>Il </a:t>
            </a:r>
            <a:r>
              <a:rPr dirty="0" err="1"/>
              <a:t>campione</a:t>
            </a:r>
            <a:r>
              <a:rPr dirty="0"/>
              <a:t> è </a:t>
            </a:r>
            <a:r>
              <a:rPr dirty="0" err="1"/>
              <a:t>concentrato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giovani</a:t>
            </a:r>
            <a:r>
              <a:rPr dirty="0"/>
              <a:t> </a:t>
            </a:r>
            <a:r>
              <a:rPr dirty="0" err="1"/>
              <a:t>adulti</a:t>
            </a:r>
            <a:r>
              <a:rPr dirty="0"/>
              <a:t>, target </a:t>
            </a:r>
            <a:r>
              <a:rPr dirty="0" err="1"/>
              <a:t>interessante</a:t>
            </a:r>
            <a:r>
              <a:rPr dirty="0"/>
              <a:t> per un brand di </a:t>
            </a:r>
            <a:r>
              <a:rPr dirty="0" err="1"/>
              <a:t>dolci</a:t>
            </a:r>
            <a:r>
              <a:rPr dirty="0"/>
              <a:t> </a:t>
            </a:r>
            <a:r>
              <a:rPr dirty="0" err="1"/>
              <a:t>proteici</a:t>
            </a:r>
            <a:r>
              <a:rPr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/>
              <a:t>La forte </a:t>
            </a:r>
            <a:r>
              <a:rPr dirty="0" err="1"/>
              <a:t>presenza</a:t>
            </a:r>
            <a:r>
              <a:rPr dirty="0"/>
              <a:t> di </a:t>
            </a:r>
            <a:r>
              <a:rPr dirty="0" err="1"/>
              <a:t>studenti</a:t>
            </a:r>
            <a:r>
              <a:rPr dirty="0"/>
              <a:t> </a:t>
            </a:r>
            <a:r>
              <a:rPr dirty="0" err="1"/>
              <a:t>suggerisce</a:t>
            </a:r>
            <a:r>
              <a:rPr dirty="0"/>
              <a:t> </a:t>
            </a:r>
            <a:r>
              <a:rPr dirty="0" err="1"/>
              <a:t>attenzione</a:t>
            </a:r>
            <a:r>
              <a:rPr dirty="0"/>
              <a:t> al </a:t>
            </a:r>
            <a:r>
              <a:rPr dirty="0" err="1"/>
              <a:t>prezzo</a:t>
            </a:r>
            <a:r>
              <a:rPr dirty="0"/>
              <a:t>, alla </a:t>
            </a:r>
            <a:r>
              <a:rPr dirty="0" err="1"/>
              <a:t>praticità</a:t>
            </a:r>
            <a:r>
              <a:rPr dirty="0"/>
              <a:t> e alla </a:t>
            </a:r>
            <a:r>
              <a:rPr dirty="0" err="1"/>
              <a:t>fruizione</a:t>
            </a:r>
            <a:r>
              <a:rPr dirty="0"/>
              <a:t> </a:t>
            </a:r>
            <a:r>
              <a:rPr dirty="0" err="1"/>
              <a:t>immediata</a:t>
            </a:r>
            <a:r>
              <a:rPr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dirty="0"/>
              <a:t>Il </a:t>
            </a:r>
            <a:r>
              <a:rPr dirty="0" err="1"/>
              <a:t>profilo</a:t>
            </a:r>
            <a:r>
              <a:rPr dirty="0"/>
              <a:t> </a:t>
            </a:r>
            <a:r>
              <a:rPr dirty="0" err="1"/>
              <a:t>risulta</a:t>
            </a:r>
            <a:r>
              <a:rPr dirty="0"/>
              <a:t> </a:t>
            </a:r>
            <a:r>
              <a:rPr dirty="0" err="1"/>
              <a:t>coerente</a:t>
            </a:r>
            <a:r>
              <a:rPr dirty="0"/>
              <a:t> con </a:t>
            </a:r>
            <a:r>
              <a:rPr dirty="0" err="1"/>
              <a:t>un’offerta</a:t>
            </a:r>
            <a:r>
              <a:rPr dirty="0"/>
              <a:t> </a:t>
            </a:r>
            <a:r>
              <a:rPr dirty="0" err="1"/>
              <a:t>legata</a:t>
            </a:r>
            <a:r>
              <a:rPr dirty="0"/>
              <a:t> a fitness, </a:t>
            </a:r>
            <a:r>
              <a:rPr dirty="0" err="1"/>
              <a:t>benessere</a:t>
            </a:r>
            <a:r>
              <a:rPr dirty="0"/>
              <a:t> e indulgence </a:t>
            </a:r>
            <a:r>
              <a:rPr dirty="0" err="1"/>
              <a:t>controllata</a:t>
            </a:r>
            <a:r>
              <a:rPr dirty="0"/>
              <a:t>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926080"/>
            <a:ext cx="5303520" cy="2651760"/>
          </a:xfrm>
          <a:prstGeom prst="roundRect">
            <a:avLst/>
          </a:prstGeom>
          <a:solidFill>
            <a:srgbClr val="F1E9E0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eta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2853" y="3011620"/>
            <a:ext cx="4297680" cy="248067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Distribuzione del genere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Composizione del campione per genere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genere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931603"/>
            <a:ext cx="5573944" cy="322339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9" name="Rounded Rectangle 8"/>
          <p:cNvSpPr/>
          <p:nvPr/>
        </p:nvSpPr>
        <p:spPr>
          <a:xfrm>
            <a:off x="6400800" y="2048059"/>
            <a:ext cx="4916129" cy="2951152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6626874" y="2230841"/>
            <a:ext cx="44639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campione</a:t>
            </a:r>
            <a:r>
              <a:rPr sz="2000" dirty="0"/>
              <a:t> è </a:t>
            </a:r>
            <a:r>
              <a:rPr sz="2000" dirty="0" err="1"/>
              <a:t>prevalentemente</a:t>
            </a:r>
            <a:r>
              <a:rPr sz="2000" dirty="0"/>
              <a:t> </a:t>
            </a:r>
            <a:r>
              <a:rPr sz="2000" dirty="0" err="1"/>
              <a:t>maschile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 err="1"/>
              <a:t>Questo</a:t>
            </a:r>
            <a:r>
              <a:rPr sz="2000" dirty="0"/>
              <a:t> </a:t>
            </a:r>
            <a:r>
              <a:rPr sz="2000" dirty="0" err="1"/>
              <a:t>rafforza</a:t>
            </a:r>
            <a:r>
              <a:rPr sz="2000" dirty="0"/>
              <a:t> il </a:t>
            </a:r>
            <a:r>
              <a:rPr sz="2000" dirty="0" err="1"/>
              <a:t>collegamento</a:t>
            </a:r>
            <a:r>
              <a:rPr sz="2000" dirty="0"/>
              <a:t> con il mondo fitness e con </a:t>
            </a:r>
            <a:r>
              <a:rPr sz="2000" dirty="0" err="1"/>
              <a:t>i</a:t>
            </a:r>
            <a:r>
              <a:rPr sz="2000" dirty="0"/>
              <a:t> </a:t>
            </a:r>
            <a:r>
              <a:rPr sz="2000" dirty="0" err="1"/>
              <a:t>prodotti</a:t>
            </a:r>
            <a:r>
              <a:rPr sz="2000" dirty="0"/>
              <a:t> </a:t>
            </a:r>
            <a:r>
              <a:rPr sz="2000" dirty="0" err="1"/>
              <a:t>proteici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brand </a:t>
            </a:r>
            <a:r>
              <a:rPr sz="2000" dirty="0" err="1"/>
              <a:t>può</a:t>
            </a:r>
            <a:r>
              <a:rPr sz="2000" dirty="0"/>
              <a:t> </a:t>
            </a:r>
            <a:r>
              <a:rPr sz="2000" dirty="0" err="1"/>
              <a:t>comunque</a:t>
            </a:r>
            <a:r>
              <a:rPr sz="2000" dirty="0"/>
              <a:t> </a:t>
            </a:r>
            <a:r>
              <a:rPr sz="2000" dirty="0" err="1"/>
              <a:t>mantenere</a:t>
            </a:r>
            <a:r>
              <a:rPr sz="2000" dirty="0"/>
              <a:t> </a:t>
            </a:r>
            <a:r>
              <a:rPr sz="2000" dirty="0" err="1"/>
              <a:t>un’identità</a:t>
            </a:r>
            <a:r>
              <a:rPr sz="2000" dirty="0"/>
              <a:t> </a:t>
            </a:r>
            <a:r>
              <a:rPr sz="2000" dirty="0" err="1"/>
              <a:t>inclusiva</a:t>
            </a:r>
            <a:r>
              <a:rPr sz="2000" dirty="0"/>
              <a:t> e non </a:t>
            </a:r>
            <a:r>
              <a:rPr sz="2000" dirty="0" err="1"/>
              <a:t>troppo</a:t>
            </a:r>
            <a:r>
              <a:rPr sz="2000" dirty="0"/>
              <a:t> </a:t>
            </a:r>
            <a:r>
              <a:rPr sz="2000" dirty="0" err="1"/>
              <a:t>tecnica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Occupazione dei rispondenti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Categoria prevalente del campione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occupazione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600200"/>
            <a:ext cx="5120640" cy="295921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Rounded Rectangle 8"/>
          <p:cNvSpPr/>
          <p:nvPr/>
        </p:nvSpPr>
        <p:spPr>
          <a:xfrm>
            <a:off x="6400800" y="1325880"/>
            <a:ext cx="5319252" cy="2262894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27799" y="1329999"/>
            <a:ext cx="509225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 err="1"/>
              <a:t>Gli</a:t>
            </a:r>
            <a:r>
              <a:rPr sz="2000" dirty="0"/>
              <a:t> </a:t>
            </a:r>
            <a:r>
              <a:rPr sz="2000" dirty="0" err="1"/>
              <a:t>studenti</a:t>
            </a:r>
            <a:r>
              <a:rPr sz="2000" dirty="0"/>
              <a:t> </a:t>
            </a:r>
            <a:r>
              <a:rPr sz="2000" dirty="0" err="1"/>
              <a:t>rappresentano</a:t>
            </a:r>
            <a:r>
              <a:rPr sz="2000" dirty="0"/>
              <a:t> la quota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numerosa</a:t>
            </a:r>
            <a:r>
              <a:rPr sz="2000" dirty="0"/>
              <a:t>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rispondenti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 err="1"/>
              <a:t>Questo</a:t>
            </a:r>
            <a:r>
              <a:rPr sz="2000" dirty="0"/>
              <a:t> </a:t>
            </a:r>
            <a:r>
              <a:rPr sz="2000" dirty="0" err="1"/>
              <a:t>implica</a:t>
            </a:r>
            <a:r>
              <a:rPr sz="2000" dirty="0"/>
              <a:t> </a:t>
            </a:r>
            <a:r>
              <a:rPr sz="2000" dirty="0" err="1"/>
              <a:t>attenzione</a:t>
            </a:r>
            <a:r>
              <a:rPr sz="2000" dirty="0"/>
              <a:t> a </a:t>
            </a:r>
            <a:r>
              <a:rPr sz="2000" dirty="0" err="1"/>
              <a:t>convenienza</a:t>
            </a:r>
            <a:r>
              <a:rPr sz="2000" dirty="0"/>
              <a:t>, </a:t>
            </a:r>
            <a:r>
              <a:rPr sz="2000" dirty="0" err="1"/>
              <a:t>praticità</a:t>
            </a:r>
            <a:r>
              <a:rPr sz="2000" dirty="0"/>
              <a:t> e </a:t>
            </a:r>
            <a:r>
              <a:rPr sz="2000" dirty="0" err="1"/>
              <a:t>formato</a:t>
            </a:r>
            <a:r>
              <a:rPr sz="2000" dirty="0"/>
              <a:t> </a:t>
            </a:r>
            <a:r>
              <a:rPr sz="2000" dirty="0" err="1"/>
              <a:t>monoporzione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La </a:t>
            </a:r>
            <a:r>
              <a:rPr sz="2000" dirty="0" err="1"/>
              <a:t>comunicazione</a:t>
            </a:r>
            <a:r>
              <a:rPr sz="2000" dirty="0"/>
              <a:t> </a:t>
            </a:r>
            <a:r>
              <a:rPr sz="2000" dirty="0" err="1"/>
              <a:t>deve</a:t>
            </a:r>
            <a:r>
              <a:rPr sz="2000" dirty="0"/>
              <a:t> </a:t>
            </a:r>
            <a:r>
              <a:rPr sz="2000" dirty="0" err="1"/>
              <a:t>essere</a:t>
            </a:r>
            <a:r>
              <a:rPr sz="2000" dirty="0"/>
              <a:t> semplice, </a:t>
            </a:r>
            <a:r>
              <a:rPr sz="2000" dirty="0" err="1"/>
              <a:t>diretta</a:t>
            </a:r>
            <a:r>
              <a:rPr sz="2000" dirty="0"/>
              <a:t> e </a:t>
            </a:r>
            <a:r>
              <a:rPr sz="2000" dirty="0" err="1"/>
              <a:t>orientata</a:t>
            </a:r>
            <a:r>
              <a:rPr sz="2000" dirty="0"/>
              <a:t> al </a:t>
            </a:r>
            <a:r>
              <a:rPr sz="2000" dirty="0" err="1"/>
              <a:t>valore</a:t>
            </a:r>
            <a:r>
              <a:rPr sz="20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Frequenza di allenamento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Indicatore dello stile di vita del target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9920" y="38404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allenamento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938528"/>
            <a:ext cx="5328548" cy="30757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6400800" y="1325880"/>
            <a:ext cx="4987636" cy="3578629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723957" y="1802832"/>
            <a:ext cx="466447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La </a:t>
            </a:r>
            <a:r>
              <a:rPr sz="2000" dirty="0" err="1"/>
              <a:t>modalità</a:t>
            </a:r>
            <a:r>
              <a:rPr sz="2000" dirty="0"/>
              <a:t>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frequente</a:t>
            </a:r>
            <a:r>
              <a:rPr sz="2000" dirty="0"/>
              <a:t> è: 3/4 volte a </a:t>
            </a:r>
            <a:r>
              <a:rPr sz="2000" dirty="0" err="1"/>
              <a:t>settimana</a:t>
            </a:r>
            <a:r>
              <a:rPr sz="2000" dirty="0"/>
              <a:t> (56.2%).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campione</a:t>
            </a:r>
            <a:r>
              <a:rPr sz="2000" dirty="0"/>
              <a:t> è </a:t>
            </a:r>
            <a:r>
              <a:rPr sz="2000" dirty="0" err="1"/>
              <a:t>quindi</a:t>
            </a:r>
            <a:r>
              <a:rPr sz="2000" dirty="0"/>
              <a:t> </a:t>
            </a:r>
            <a:r>
              <a:rPr sz="2000" dirty="0" err="1"/>
              <a:t>compatibile</a:t>
            </a:r>
            <a:r>
              <a:rPr sz="2000" dirty="0"/>
              <a:t> con </a:t>
            </a:r>
            <a:r>
              <a:rPr sz="2000" dirty="0" err="1"/>
              <a:t>una</a:t>
            </a:r>
            <a:r>
              <a:rPr sz="2000" dirty="0"/>
              <a:t> </a:t>
            </a:r>
            <a:r>
              <a:rPr sz="2000" dirty="0" err="1"/>
              <a:t>proposta</a:t>
            </a:r>
            <a:r>
              <a:rPr sz="2000" dirty="0"/>
              <a:t> </a:t>
            </a:r>
            <a:r>
              <a:rPr sz="2000" dirty="0" err="1"/>
              <a:t>proteica</a:t>
            </a:r>
            <a:r>
              <a:rPr sz="2000" dirty="0"/>
              <a:t> e </a:t>
            </a:r>
            <a:r>
              <a:rPr sz="2000" dirty="0" err="1"/>
              <a:t>funzionale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dolce </a:t>
            </a:r>
            <a:r>
              <a:rPr sz="2000" dirty="0" err="1"/>
              <a:t>viene</a:t>
            </a:r>
            <a:r>
              <a:rPr sz="2000" dirty="0"/>
              <a:t> </a:t>
            </a:r>
            <a:r>
              <a:rPr sz="2000" dirty="0" err="1"/>
              <a:t>percepito</a:t>
            </a:r>
            <a:r>
              <a:rPr sz="2000" dirty="0"/>
              <a:t> come </a:t>
            </a:r>
            <a:r>
              <a:rPr sz="2000" dirty="0" err="1"/>
              <a:t>premio</a:t>
            </a:r>
            <a:r>
              <a:rPr sz="2000" dirty="0"/>
              <a:t> </a:t>
            </a:r>
            <a:r>
              <a:rPr sz="2000" dirty="0" err="1"/>
              <a:t>coerente</a:t>
            </a:r>
            <a:r>
              <a:rPr sz="2000" dirty="0"/>
              <a:t> con la routine </a:t>
            </a:r>
            <a:r>
              <a:rPr sz="2000" dirty="0" err="1"/>
              <a:t>sportiva</a:t>
            </a:r>
            <a:r>
              <a:rPr sz="20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Frequenza di consumo dei dolci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Rapporto del target con il consumo dolce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dolci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600200"/>
            <a:ext cx="5120640" cy="29577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9" name="Rounded Rectangle 8"/>
          <p:cNvSpPr/>
          <p:nvPr/>
        </p:nvSpPr>
        <p:spPr>
          <a:xfrm>
            <a:off x="6446520" y="1216152"/>
            <a:ext cx="4876800" cy="3740312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29400" y="1627631"/>
            <a:ext cx="4805516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consumo</a:t>
            </a:r>
            <a:r>
              <a:rPr sz="2000" dirty="0"/>
              <a:t> di </a:t>
            </a:r>
            <a:r>
              <a:rPr sz="2000" dirty="0" err="1"/>
              <a:t>dolci</a:t>
            </a:r>
            <a:r>
              <a:rPr sz="2000" dirty="0"/>
              <a:t> è </a:t>
            </a:r>
            <a:r>
              <a:rPr sz="2000" dirty="0" err="1"/>
              <a:t>generalmente</a:t>
            </a:r>
            <a:r>
              <a:rPr sz="2000" dirty="0"/>
              <a:t> moderato o </a:t>
            </a:r>
            <a:r>
              <a:rPr sz="2000" dirty="0" err="1"/>
              <a:t>occasionale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target non </a:t>
            </a:r>
            <a:r>
              <a:rPr sz="2000" dirty="0" err="1"/>
              <a:t>rifiuta</a:t>
            </a:r>
            <a:r>
              <a:rPr sz="2000" dirty="0"/>
              <a:t> il piacere, ma </a:t>
            </a:r>
            <a:r>
              <a:rPr sz="2000" dirty="0" err="1"/>
              <a:t>ricerca</a:t>
            </a:r>
            <a:r>
              <a:rPr sz="2000" dirty="0"/>
              <a:t> alternative </a:t>
            </a:r>
            <a:r>
              <a:rPr sz="2000" dirty="0" err="1"/>
              <a:t>percepite</a:t>
            </a:r>
            <a:r>
              <a:rPr sz="2000" dirty="0"/>
              <a:t> come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compatibili</a:t>
            </a:r>
            <a:r>
              <a:rPr sz="2000" dirty="0"/>
              <a:t> con la </a:t>
            </a:r>
            <a:r>
              <a:rPr sz="2000" dirty="0" err="1"/>
              <a:t>dieta</a:t>
            </a:r>
            <a:r>
              <a:rPr sz="20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Qui il concept ‘Senza </a:t>
            </a:r>
            <a:r>
              <a:rPr sz="2000" dirty="0" err="1"/>
              <a:t>Rimorso</a:t>
            </a:r>
            <a:r>
              <a:rPr sz="2000" dirty="0"/>
              <a:t>’ trova il </a:t>
            </a:r>
            <a:r>
              <a:rPr sz="2000" dirty="0" err="1"/>
              <a:t>suo</a:t>
            </a:r>
            <a:r>
              <a:rPr sz="2000" dirty="0"/>
              <a:t> </a:t>
            </a:r>
            <a:r>
              <a:rPr sz="2000" dirty="0" err="1"/>
              <a:t>spazio</a:t>
            </a:r>
            <a:r>
              <a:rPr sz="2000" dirty="0"/>
              <a:t> </a:t>
            </a:r>
            <a:r>
              <a:rPr sz="2000" dirty="0" err="1"/>
              <a:t>naturale</a:t>
            </a:r>
            <a:r>
              <a:rPr sz="20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5C39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Momenti di consumo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Quando il target consuma più spesso dolci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329184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momenti_fixed_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712" y="1640015"/>
            <a:ext cx="5709037" cy="330605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Rounded Rectangle 8"/>
          <p:cNvSpPr/>
          <p:nvPr/>
        </p:nvSpPr>
        <p:spPr>
          <a:xfrm>
            <a:off x="6741860" y="1207008"/>
            <a:ext cx="4672554" cy="3100647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7131519" y="1316736"/>
            <a:ext cx="3893236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2400" dirty="0" err="1"/>
              <a:t>Interpretazione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risultati</a:t>
            </a:r>
            <a:endParaRPr sz="24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</a:t>
            </a:r>
            <a:r>
              <a:rPr sz="2000" dirty="0" err="1"/>
              <a:t>momento</a:t>
            </a:r>
            <a:r>
              <a:rPr sz="2000" dirty="0"/>
              <a:t> </a:t>
            </a:r>
            <a:r>
              <a:rPr sz="2000" dirty="0" err="1"/>
              <a:t>principale</a:t>
            </a:r>
            <a:r>
              <a:rPr sz="2000" dirty="0"/>
              <a:t> di </a:t>
            </a:r>
            <a:r>
              <a:rPr sz="2000" dirty="0" err="1"/>
              <a:t>consumo</a:t>
            </a:r>
            <a:r>
              <a:rPr sz="2000" dirty="0"/>
              <a:t> è: Dopo </a:t>
            </a:r>
            <a:r>
              <a:rPr sz="2000" dirty="0" err="1"/>
              <a:t>cena</a:t>
            </a:r>
            <a:r>
              <a:rPr sz="2000" dirty="0"/>
              <a:t> (25.0%).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Il post-</a:t>
            </a:r>
            <a:r>
              <a:rPr sz="2000" dirty="0" err="1"/>
              <a:t>cena</a:t>
            </a:r>
            <a:r>
              <a:rPr sz="2000" dirty="0"/>
              <a:t> è </a:t>
            </a:r>
            <a:r>
              <a:rPr sz="2000" dirty="0" err="1"/>
              <a:t>strategico</a:t>
            </a:r>
            <a:r>
              <a:rPr sz="2000" dirty="0"/>
              <a:t> </a:t>
            </a:r>
            <a:r>
              <a:rPr sz="2000" dirty="0" err="1"/>
              <a:t>perché</a:t>
            </a:r>
            <a:r>
              <a:rPr sz="2000" dirty="0"/>
              <a:t> </a:t>
            </a:r>
            <a:r>
              <a:rPr sz="2000" dirty="0" err="1"/>
              <a:t>lega</a:t>
            </a:r>
            <a:r>
              <a:rPr sz="2000" dirty="0"/>
              <a:t> il </a:t>
            </a:r>
            <a:r>
              <a:rPr sz="2000" dirty="0" err="1"/>
              <a:t>prodotto</a:t>
            </a:r>
            <a:r>
              <a:rPr sz="2000" dirty="0"/>
              <a:t> alla </a:t>
            </a:r>
            <a:r>
              <a:rPr sz="2000" dirty="0" err="1"/>
              <a:t>gratificazione</a:t>
            </a:r>
            <a:r>
              <a:rPr sz="2000" dirty="0"/>
              <a:t> e al relax.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2000" dirty="0"/>
              <a:t>La </a:t>
            </a:r>
            <a:r>
              <a:rPr sz="2000" dirty="0" err="1"/>
              <a:t>colazione</a:t>
            </a:r>
            <a:r>
              <a:rPr sz="2000" dirty="0"/>
              <a:t> </a:t>
            </a:r>
            <a:r>
              <a:rPr sz="2000" dirty="0" err="1"/>
              <a:t>resta</a:t>
            </a:r>
            <a:r>
              <a:rPr sz="2000" dirty="0"/>
              <a:t> </a:t>
            </a:r>
            <a:r>
              <a:rPr sz="2000" dirty="0" err="1"/>
              <a:t>una</a:t>
            </a:r>
            <a:r>
              <a:rPr sz="2000" dirty="0"/>
              <a:t> </a:t>
            </a:r>
            <a:r>
              <a:rPr sz="2000" dirty="0" err="1"/>
              <a:t>seconda</a:t>
            </a:r>
            <a:r>
              <a:rPr sz="2000" dirty="0"/>
              <a:t> </a:t>
            </a:r>
            <a:r>
              <a:rPr sz="2000" dirty="0" err="1"/>
              <a:t>occasione</a:t>
            </a:r>
            <a:r>
              <a:rPr sz="2000" dirty="0"/>
              <a:t> di </a:t>
            </a:r>
            <a:r>
              <a:rPr sz="2000" dirty="0" err="1"/>
              <a:t>consumo</a:t>
            </a:r>
            <a:r>
              <a:rPr sz="2000" dirty="0"/>
              <a:t> </a:t>
            </a:r>
            <a:r>
              <a:rPr sz="2000" dirty="0" err="1"/>
              <a:t>interessante</a:t>
            </a:r>
            <a:r>
              <a:rPr sz="2000" dirty="0"/>
              <a:t>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91B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20840"/>
            <a:ext cx="12191695" cy="137160"/>
          </a:xfrm>
          <a:prstGeom prst="rect">
            <a:avLst/>
          </a:prstGeom>
          <a:solidFill>
            <a:srgbClr val="E779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75488"/>
            <a:ext cx="94183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5C3927"/>
                </a:solidFill>
              </a:defRPr>
            </a:pPr>
            <a:r>
              <a:t>Percezione del concept e driver di scelta</a:t>
            </a:r>
          </a:p>
          <a:p>
            <a:pPr>
              <a:defRPr sz="1050">
                <a:solidFill>
                  <a:srgbClr val="606060"/>
                </a:solidFill>
              </a:defRPr>
            </a:pPr>
            <a:r>
              <a:t>Cosa guida la decisione di acquisto</a:t>
            </a:r>
          </a:p>
        </p:txBody>
      </p:sp>
      <p:pic>
        <p:nvPicPr>
          <p:cNvPr id="5" name="Picture 4" descr="abf7dc44-8bce-5295-b6aa-27272283b8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75488"/>
            <a:ext cx="822960" cy="82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ounded Rectangle 6"/>
          <p:cNvSpPr/>
          <p:nvPr/>
        </p:nvSpPr>
        <p:spPr>
          <a:xfrm>
            <a:off x="73152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4124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Concept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4.03/5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92608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03580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Gusto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alto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2064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230368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/>
              <a:t>Salute</a:t>
            </a:r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alto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0" y="1417320"/>
            <a:ext cx="20116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4" name="TextBox 13"/>
          <p:cNvSpPr txBox="1"/>
          <p:nvPr/>
        </p:nvSpPr>
        <p:spPr>
          <a:xfrm>
            <a:off x="7424927" y="1508760"/>
            <a:ext cx="17830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>
                <a:solidFill>
                  <a:srgbClr val="E77969"/>
                </a:solidFill>
              </a:defRPr>
            </a:pPr>
            <a:r>
              <a:rPr dirty="0" err="1"/>
              <a:t>Praticità</a:t>
            </a:r>
            <a:endParaRPr dirty="0"/>
          </a:p>
          <a:p>
            <a:pPr>
              <a:defRPr sz="1700" b="1">
                <a:solidFill>
                  <a:srgbClr val="5C3927"/>
                </a:solidFill>
              </a:defRPr>
            </a:pPr>
            <a:r>
              <a:rPr dirty="0"/>
              <a:t>medio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2926080"/>
            <a:ext cx="5303520" cy="2331720"/>
          </a:xfrm>
          <a:prstGeom prst="roundRect">
            <a:avLst/>
          </a:prstGeom>
          <a:solidFill>
            <a:srgbClr val="FFFFFF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960120" y="3200400"/>
            <a:ext cx="498348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 err="1"/>
              <a:t>Interpretazione</a:t>
            </a:r>
            <a:endParaRPr sz="16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/>
              <a:t>Il concept ‘Senza </a:t>
            </a:r>
            <a:r>
              <a:rPr sz="1600" dirty="0" err="1"/>
              <a:t>Rimorso</a:t>
            </a:r>
            <a:r>
              <a:rPr sz="1600" dirty="0"/>
              <a:t>’ </a:t>
            </a:r>
            <a:r>
              <a:rPr sz="1600" dirty="0" err="1"/>
              <a:t>viene</a:t>
            </a:r>
            <a:r>
              <a:rPr sz="1600" dirty="0"/>
              <a:t> </a:t>
            </a:r>
            <a:r>
              <a:rPr sz="1600" dirty="0" err="1"/>
              <a:t>percepito</a:t>
            </a:r>
            <a:r>
              <a:rPr sz="1600" dirty="0"/>
              <a:t> </a:t>
            </a:r>
            <a:r>
              <a:rPr sz="1600" dirty="0" err="1"/>
              <a:t>positivamente</a:t>
            </a:r>
            <a:r>
              <a:rPr sz="1600" dirty="0"/>
              <a:t> dal </a:t>
            </a:r>
            <a:r>
              <a:rPr sz="1600" dirty="0" err="1"/>
              <a:t>campione</a:t>
            </a:r>
            <a:r>
              <a:rPr sz="16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/>
              <a:t>Il gusto è il driver </a:t>
            </a:r>
            <a:r>
              <a:rPr sz="1600" dirty="0" err="1"/>
              <a:t>principale</a:t>
            </a:r>
            <a:r>
              <a:rPr sz="1600" dirty="0"/>
              <a:t>: il </a:t>
            </a:r>
            <a:r>
              <a:rPr sz="1600" dirty="0" err="1"/>
              <a:t>prodotto</a:t>
            </a:r>
            <a:r>
              <a:rPr sz="1600" dirty="0"/>
              <a:t> </a:t>
            </a:r>
            <a:r>
              <a:rPr sz="1600" dirty="0" err="1"/>
              <a:t>deve</a:t>
            </a:r>
            <a:r>
              <a:rPr sz="1600" dirty="0"/>
              <a:t> </a:t>
            </a:r>
            <a:r>
              <a:rPr sz="1600" dirty="0" err="1"/>
              <a:t>essere</a:t>
            </a:r>
            <a:r>
              <a:rPr sz="1600" dirty="0"/>
              <a:t> prima di </a:t>
            </a:r>
            <a:r>
              <a:rPr sz="1600" dirty="0" err="1"/>
              <a:t>tutto</a:t>
            </a:r>
            <a:r>
              <a:rPr sz="1600" dirty="0"/>
              <a:t> </a:t>
            </a:r>
            <a:r>
              <a:rPr sz="1600" dirty="0" err="1"/>
              <a:t>buono</a:t>
            </a:r>
            <a:r>
              <a:rPr sz="16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/>
              <a:t>La salute è un </a:t>
            </a:r>
            <a:r>
              <a:rPr sz="1600" dirty="0" err="1"/>
              <a:t>fattore</a:t>
            </a:r>
            <a:r>
              <a:rPr sz="1600" dirty="0"/>
              <a:t> di </a:t>
            </a:r>
            <a:r>
              <a:rPr sz="1600" dirty="0" err="1"/>
              <a:t>rassicurazione</a:t>
            </a:r>
            <a:r>
              <a:rPr sz="1600" dirty="0"/>
              <a:t> </a:t>
            </a:r>
            <a:r>
              <a:rPr sz="1600" dirty="0" err="1"/>
              <a:t>che</a:t>
            </a:r>
            <a:r>
              <a:rPr sz="1600" dirty="0"/>
              <a:t> </a:t>
            </a:r>
            <a:r>
              <a:rPr sz="1600" dirty="0" err="1"/>
              <a:t>aumenta</a:t>
            </a:r>
            <a:r>
              <a:rPr sz="1600" dirty="0"/>
              <a:t> la </a:t>
            </a:r>
            <a:r>
              <a:rPr sz="1600" dirty="0" err="1"/>
              <a:t>desiderabilità</a:t>
            </a:r>
            <a:r>
              <a:rPr sz="1600" dirty="0"/>
              <a:t> del </a:t>
            </a:r>
            <a:r>
              <a:rPr sz="1600" dirty="0" err="1"/>
              <a:t>prodotto</a:t>
            </a:r>
            <a:r>
              <a:rPr dirty="0"/>
              <a:t>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926080"/>
            <a:ext cx="5303520" cy="2331720"/>
          </a:xfrm>
          <a:prstGeom prst="roundRect">
            <a:avLst/>
          </a:prstGeom>
          <a:solidFill>
            <a:srgbClr val="F1E9E0"/>
          </a:solidFill>
          <a:ln>
            <a:solidFill>
              <a:srgbClr val="D6C6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46521" y="3200400"/>
            <a:ext cx="478536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E77969"/>
                </a:solidFill>
              </a:defRPr>
            </a:pPr>
            <a:r>
              <a:rPr sz="1600" dirty="0" err="1"/>
              <a:t>Implicazioni</a:t>
            </a:r>
            <a:endParaRPr sz="1600" dirty="0"/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/>
              <a:t>La </a:t>
            </a:r>
            <a:r>
              <a:rPr sz="1600" dirty="0" err="1"/>
              <a:t>comunicazione</a:t>
            </a:r>
            <a:r>
              <a:rPr sz="1600" dirty="0"/>
              <a:t> non </a:t>
            </a:r>
            <a:r>
              <a:rPr sz="1600" dirty="0" err="1"/>
              <a:t>deve</a:t>
            </a:r>
            <a:r>
              <a:rPr sz="1600" dirty="0"/>
              <a:t> </a:t>
            </a:r>
            <a:r>
              <a:rPr sz="1600" dirty="0" err="1"/>
              <a:t>sembrare</a:t>
            </a:r>
            <a:r>
              <a:rPr sz="1600" dirty="0"/>
              <a:t> </a:t>
            </a:r>
            <a:r>
              <a:rPr sz="1600" dirty="0" err="1"/>
              <a:t>quella</a:t>
            </a:r>
            <a:r>
              <a:rPr sz="1600" dirty="0"/>
              <a:t> di un ‘dolce da </a:t>
            </a:r>
            <a:r>
              <a:rPr sz="1600" dirty="0" err="1"/>
              <a:t>dieta</a:t>
            </a:r>
            <a:r>
              <a:rPr sz="1600" dirty="0"/>
              <a:t>’.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/>
              <a:t>Il </a:t>
            </a:r>
            <a:r>
              <a:rPr sz="1600" dirty="0" err="1"/>
              <a:t>messaggio</a:t>
            </a:r>
            <a:r>
              <a:rPr sz="1600" dirty="0"/>
              <a:t> </a:t>
            </a:r>
            <a:r>
              <a:rPr sz="1600" dirty="0" err="1"/>
              <a:t>corretto</a:t>
            </a:r>
            <a:r>
              <a:rPr sz="1600" dirty="0"/>
              <a:t> è: dolce </a:t>
            </a:r>
            <a:r>
              <a:rPr sz="1600" dirty="0" err="1"/>
              <a:t>vero</a:t>
            </a:r>
            <a:r>
              <a:rPr sz="1600" dirty="0"/>
              <a:t>, </a:t>
            </a:r>
            <a:r>
              <a:rPr sz="1600" dirty="0" err="1"/>
              <a:t>appagante</a:t>
            </a:r>
            <a:r>
              <a:rPr sz="1600" dirty="0"/>
              <a:t>, ma </a:t>
            </a:r>
            <a:r>
              <a:rPr sz="1600" dirty="0" err="1"/>
              <a:t>più</a:t>
            </a:r>
            <a:r>
              <a:rPr sz="1600" dirty="0"/>
              <a:t> </a:t>
            </a:r>
            <a:r>
              <a:rPr sz="1600" dirty="0" err="1"/>
              <a:t>equilibrato</a:t>
            </a:r>
            <a:r>
              <a:rPr sz="1600" dirty="0"/>
              <a:t>.</a:t>
            </a:r>
          </a:p>
          <a:p>
            <a:pPr>
              <a:defRPr sz="1100">
                <a:solidFill>
                  <a:srgbClr val="5C3927"/>
                </a:solidFill>
              </a:defRPr>
            </a:pPr>
            <a:r>
              <a:rPr sz="1600" dirty="0"/>
              <a:t>La </a:t>
            </a:r>
            <a:r>
              <a:rPr sz="1600" dirty="0" err="1"/>
              <a:t>promessa</a:t>
            </a:r>
            <a:r>
              <a:rPr sz="1600" dirty="0"/>
              <a:t> di </a:t>
            </a:r>
            <a:r>
              <a:rPr sz="1600" dirty="0" err="1"/>
              <a:t>valore</a:t>
            </a:r>
            <a:r>
              <a:rPr sz="1600" dirty="0"/>
              <a:t> è: piacere + </a:t>
            </a:r>
            <a:r>
              <a:rPr sz="1600" dirty="0" err="1"/>
              <a:t>benessere</a:t>
            </a:r>
            <a:r>
              <a:rPr sz="1600" dirty="0"/>
              <a:t> + </a:t>
            </a:r>
            <a:r>
              <a:rPr sz="1600" dirty="0" err="1"/>
              <a:t>assenza</a:t>
            </a:r>
            <a:r>
              <a:rPr sz="1600" dirty="0"/>
              <a:t> di senso di </a:t>
            </a:r>
            <a:r>
              <a:rPr sz="1600" dirty="0" err="1"/>
              <a:t>colpa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1003</Words>
  <Application>Microsoft Office PowerPoint</Application>
  <PresentationFormat>Widescreen</PresentationFormat>
  <Paragraphs>160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Carmen Imperatore</dc:creator>
  <cp:keywords/>
  <dc:description>generated using python-pptx</dc:description>
  <cp:lastModifiedBy>ANTONIO IMPERATORE</cp:lastModifiedBy>
  <cp:revision>3</cp:revision>
  <dcterms:created xsi:type="dcterms:W3CDTF">2013-01-27T09:14:16Z</dcterms:created>
  <dcterms:modified xsi:type="dcterms:W3CDTF">2026-05-04T11:14:45Z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2026-05-04T10:50:16Z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2e7edf89-4408-444f-9230-552ee3c4e212</vt:lpwstr>
  </property>
  <property fmtid="{D5CDD505-2E9C-101B-9397-08002B2CF9AE}" pid="8" name="MSIP_Label_2ad0b24d-6422-44b0-b3de-abb3a9e8c81a_ContentBits">
    <vt:lpwstr>0</vt:lpwstr>
  </property>
  <property fmtid="{D5CDD505-2E9C-101B-9397-08002B2CF9AE}" pid="9" name="MSIP_Label_2ad0b24d-6422-44b0-b3de-abb3a9e8c81a_Tag">
    <vt:lpwstr>10, 3, 0, 1</vt:lpwstr>
  </property>
</Properties>
</file>